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0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1365" y="518795"/>
            <a:ext cx="10379075" cy="544830"/>
          </a:xfrm>
        </p:spPr>
        <p:txBody>
          <a:bodyPr>
            <a:normAutofit fontScale="90000"/>
          </a:bodyPr>
          <a:p>
            <a:r>
              <a:rPr lang="en-US" altLang="en-US" b="1" i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Table of Transition Probabilities:</a:t>
            </a:r>
            <a:endParaRPr lang="en-US" altLang="en-US" b="1" i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0000"/>
              </a:bodyPr>
              <a:p>
                <a:pPr marL="0" indent="0">
                  <a:buNone/>
                </a:pPr>
                <a:r>
                  <a:rPr lang="en-US">
                    <a:sym typeface="+mn-ea"/>
                  </a:rPr>
                  <a:t>                                  </a:t>
                </a:r>
                <a:endParaRPr lang="en-US">
                  <a:sym typeface="+mn-ea"/>
                </a:endParaRPr>
              </a:p>
              <a:p>
                <a:pPr marL="0" indent="0">
                  <a:buNone/>
                </a:pPr>
                <a:endParaRPr lang="en-US">
                  <a:sym typeface="+mn-ea"/>
                </a:endParaRPr>
              </a:p>
              <a:p>
                <a:pPr marL="0" indent="0">
                  <a:buNone/>
                </a:pPr>
                <a:endParaRPr lang="en-US">
                  <a:sym typeface="+mn-ea"/>
                </a:endParaRPr>
              </a:p>
              <a:p>
                <a:pPr marL="0" indent="0">
                  <a:buNone/>
                </a:pPr>
                <a:endParaRPr lang="en-US">
                  <a:sym typeface="+mn-ea"/>
                </a:endParaRPr>
              </a:p>
              <a:p>
                <a:pPr marL="0" indent="0">
                  <a:buNone/>
                </a:pPr>
                <a:r>
                  <a:rPr lang="en-US" altLang="en-US" sz="4000" b="1" i="1"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sym typeface="+mn-ea"/>
                  </a:rPr>
                  <a:t>  </a:t>
                </a:r>
                <a:endParaRPr lang="en-US" altLang="en-US" sz="4000" b="1" i="1"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sym typeface="+mn-ea"/>
                </a:endParaRPr>
              </a:p>
              <a:p>
                <a:pPr marL="0" indent="0">
                  <a:buNone/>
                </a:pPr>
                <a:r>
                  <a:rPr lang="en-US" altLang="en-US" sz="4445" b="1" i="1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sym typeface="+mn-ea"/>
                  </a:rPr>
                  <a:t>Final Transition Matrix:</a:t>
                </a:r>
                <a:endParaRPr lang="en-US" sz="4445" b="1">
                  <a:sym typeface="+mn-ea"/>
                </a:endParaRPr>
              </a:p>
              <a:p>
                <a:pPr marL="0" indent="0">
                  <a:buNone/>
                </a:pPr>
                <a:r>
                  <a:rPr lang="en-US">
                    <a:sym typeface="+mn-ea"/>
                  </a:rPr>
                  <a:t>                                 </a:t>
                </a:r>
                <a:r>
                  <a:rPr lang="en-US" sz="4570">
                    <a:sym typeface="+mn-ea"/>
                  </a:rPr>
                  <a:t>A</a:t>
                </a:r>
                <a:r>
                  <a:rPr lang="en-US">
                    <a:sym typeface="+mn-ea"/>
                  </a:rPr>
                  <a:t> </a:t>
                </a:r>
                <a:r>
                  <a:rPr lang="en-US" sz="4570">
                    <a:sym typeface="+mn-ea"/>
                  </a:rPr>
                  <a:t>=</a:t>
                </a:r>
                <a:r>
                  <a:rPr lang="en-US" sz="4000">
                    <a:sym typeface="+mn-ea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0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eqArrPr>
                          <m:e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65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20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05</m:t>
                            </m:r>
                          </m:e>
                          <m:e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30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55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05</m:t>
                            </m:r>
                          </m:e>
                          <m:e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25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05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50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20</m:t>
                            </m:r>
                          </m:e>
                          <m:e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70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20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   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0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</m:t>
                            </m:r>
                            <m:r>
                              <a:rPr lang="en-US" sz="4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10</m:t>
                            </m:r>
                          </m:e>
                        </m:eqArr>
                      </m:e>
                    </m:d>
                  </m:oMath>
                </a14:m>
                <a:endParaRPr lang="en-US" sz="4000" i="1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1"/>
                <a:stretch>
                  <a:fillRect b="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/>
          <p:nvPr/>
        </p:nvGraphicFramePr>
        <p:xfrm>
          <a:off x="452120" y="1400810"/>
          <a:ext cx="105156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3454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From </a:t>
                      </a:r>
                      <a:r>
                        <a:rPr lang="en-US" sz="1800"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↓</a:t>
                      </a:r>
                      <a:r>
                        <a:rPr lang="en-US"/>
                        <a:t> / To </a:t>
                      </a:r>
                      <a:r>
                        <a:rPr lang="en-US" sz="1800" i="1"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→</a:t>
                      </a:r>
                      <a:endParaRPr 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Home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Feed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Profile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Settings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0.65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0.05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Feed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0.55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0.10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0.05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Profile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0.25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0.05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0.20</a:t>
                      </a:r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b="1">
                          <a:solidFill>
                            <a:schemeClr val="bg1"/>
                          </a:solidFill>
                        </a:rPr>
                        <a:t>Settings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0.70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/>
                        <a:t>0.10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5120" y="313690"/>
            <a:ext cx="5676900" cy="1143000"/>
          </a:xfrm>
        </p:spPr>
        <p:txBody>
          <a:bodyPr/>
          <a:p>
            <a:r>
              <a:rPr lang="en-US" altLang="en-US" sz="40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State diagram</a:t>
            </a:r>
            <a:endParaRPr lang="en-US" altLang="en-US" sz="4000" b="1" i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745" y="1289050"/>
            <a:ext cx="10932795" cy="5120640"/>
          </a:xfr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p>
            <a:pPr marL="0" indent="0">
              <a:buNone/>
            </a:pPr>
            <a:r>
              <a:rPr lang="en-US"/>
              <a:t>    </a:t>
            </a:r>
            <a:endParaRPr lang="en-US"/>
          </a:p>
        </p:txBody>
      </p:sp>
      <p:sp>
        <p:nvSpPr>
          <p:cNvPr id="19" name="Curved Right Arrow 18"/>
          <p:cNvSpPr/>
          <p:nvPr/>
        </p:nvSpPr>
        <p:spPr>
          <a:xfrm rot="16200000">
            <a:off x="9250045" y="5470525"/>
            <a:ext cx="705485" cy="730250"/>
          </a:xfrm>
          <a:prstGeom prst="curved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1525270" y="2265045"/>
            <a:ext cx="2372995" cy="930910"/>
          </a:xfrm>
          <a:prstGeom prst="flowChartTermina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Home</a:t>
            </a:r>
            <a:endParaRPr lang="en-US" sz="3200" b="1"/>
          </a:p>
        </p:txBody>
      </p:sp>
      <p:sp>
        <p:nvSpPr>
          <p:cNvPr id="16" name="Flowchart: Terminator 15"/>
          <p:cNvSpPr/>
          <p:nvPr/>
        </p:nvSpPr>
        <p:spPr>
          <a:xfrm>
            <a:off x="8416925" y="4552315"/>
            <a:ext cx="2372995" cy="930910"/>
          </a:xfrm>
          <a:prstGeom prst="flowChartTermina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/>
              <a:t>settings</a:t>
            </a:r>
            <a:endParaRPr lang="en-US" sz="3200"/>
          </a:p>
        </p:txBody>
      </p:sp>
      <p:sp>
        <p:nvSpPr>
          <p:cNvPr id="20" name="Flowchart: Terminator 19"/>
          <p:cNvSpPr/>
          <p:nvPr/>
        </p:nvSpPr>
        <p:spPr>
          <a:xfrm>
            <a:off x="1525270" y="4552315"/>
            <a:ext cx="2372995" cy="930910"/>
          </a:xfrm>
          <a:prstGeom prst="flowChartTermina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 b="1"/>
              <a:t>Profile</a:t>
            </a:r>
            <a:endParaRPr lang="en-US" sz="3200" b="1"/>
          </a:p>
        </p:txBody>
      </p:sp>
      <p:sp>
        <p:nvSpPr>
          <p:cNvPr id="23" name="Flowchart: Terminator 22"/>
          <p:cNvSpPr/>
          <p:nvPr/>
        </p:nvSpPr>
        <p:spPr>
          <a:xfrm>
            <a:off x="8416925" y="2265045"/>
            <a:ext cx="2372995" cy="930910"/>
          </a:xfrm>
          <a:prstGeom prst="flowChartTerminator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3200"/>
              <a:t>Feed</a:t>
            </a:r>
            <a:endParaRPr lang="en-US" sz="3200"/>
          </a:p>
        </p:txBody>
      </p:sp>
      <p:sp>
        <p:nvSpPr>
          <p:cNvPr id="27" name="Curved Right Arrow 26"/>
          <p:cNvSpPr/>
          <p:nvPr/>
        </p:nvSpPr>
        <p:spPr>
          <a:xfrm rot="5400000">
            <a:off x="9250045" y="1546860"/>
            <a:ext cx="705485" cy="730250"/>
          </a:xfrm>
          <a:prstGeom prst="curved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urved Right Arrow 31"/>
          <p:cNvSpPr/>
          <p:nvPr/>
        </p:nvSpPr>
        <p:spPr>
          <a:xfrm rot="16200000">
            <a:off x="2254250" y="5470525"/>
            <a:ext cx="705485" cy="730250"/>
          </a:xfrm>
          <a:prstGeom prst="curved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Curved Right Arrow 32"/>
          <p:cNvSpPr/>
          <p:nvPr/>
        </p:nvSpPr>
        <p:spPr>
          <a:xfrm rot="5400000">
            <a:off x="2254250" y="1546860"/>
            <a:ext cx="705485" cy="730250"/>
          </a:xfrm>
          <a:prstGeom prst="curved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3971290" y="2539365"/>
            <a:ext cx="4467225" cy="19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940175" y="2858135"/>
            <a:ext cx="44227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961130" y="2983865"/>
            <a:ext cx="4579620" cy="15894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750945" y="3026410"/>
            <a:ext cx="4579620" cy="1620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3730625" y="3287395"/>
            <a:ext cx="4601210" cy="16833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4045585" y="3339465"/>
            <a:ext cx="4621530" cy="1641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934460" y="5062220"/>
            <a:ext cx="4445635" cy="241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3898265" y="5400040"/>
            <a:ext cx="44227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152015" y="3255645"/>
            <a:ext cx="0" cy="1202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9117330" y="3272790"/>
            <a:ext cx="0" cy="1202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3124200" y="3266440"/>
            <a:ext cx="10795" cy="12128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10106025" y="3267710"/>
            <a:ext cx="10795" cy="12128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Text Box 3"/>
          <p:cNvSpPr txBox="1"/>
          <p:nvPr/>
        </p:nvSpPr>
        <p:spPr>
          <a:xfrm>
            <a:off x="1780540" y="1674495"/>
            <a:ext cx="459740" cy="5905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0.65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5780405" y="2179955"/>
            <a:ext cx="12217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0.20</a:t>
            </a:r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2068830" y="3605530"/>
            <a:ext cx="459740" cy="7480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0.10</a:t>
            </a:r>
            <a:endParaRPr lang="en-US"/>
          </a:p>
        </p:txBody>
      </p:sp>
      <p:sp>
        <p:nvSpPr>
          <p:cNvPr id="7" name="Text Box 6"/>
          <p:cNvSpPr txBox="1"/>
          <p:nvPr/>
        </p:nvSpPr>
        <p:spPr>
          <a:xfrm rot="1320000">
            <a:off x="5021580" y="3096260"/>
            <a:ext cx="6292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0.05</a:t>
            </a:r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5780405" y="2552065"/>
            <a:ext cx="8426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0.30</a:t>
            </a:r>
            <a:endParaRPr lang="en-US"/>
          </a:p>
        </p:txBody>
      </p:sp>
      <p:sp>
        <p:nvSpPr>
          <p:cNvPr id="9" name="Text Box 8"/>
          <p:cNvSpPr txBox="1"/>
          <p:nvPr/>
        </p:nvSpPr>
        <p:spPr>
          <a:xfrm>
            <a:off x="8722995" y="1674495"/>
            <a:ext cx="459740" cy="6007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0.55</a:t>
            </a:r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 rot="19980000">
            <a:off x="6601460" y="3150235"/>
            <a:ext cx="636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0.10</a:t>
            </a:r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9026525" y="3606165"/>
            <a:ext cx="459740" cy="6108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0.55</a:t>
            </a:r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2753995" y="3642995"/>
            <a:ext cx="459740" cy="6000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0.25</a:t>
            </a:r>
            <a:endParaRPr lang="en-US"/>
          </a:p>
        </p:txBody>
      </p:sp>
      <p:sp>
        <p:nvSpPr>
          <p:cNvPr id="13" name="Text Box 12"/>
          <p:cNvSpPr txBox="1"/>
          <p:nvPr/>
        </p:nvSpPr>
        <p:spPr>
          <a:xfrm rot="20040000">
            <a:off x="4527550" y="4300855"/>
            <a:ext cx="7162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0.05</a:t>
            </a:r>
            <a:endParaRPr lang="en-US"/>
          </a:p>
        </p:txBody>
      </p:sp>
      <p:sp>
        <p:nvSpPr>
          <p:cNvPr id="15" name="Text Box 14"/>
          <p:cNvSpPr txBox="1"/>
          <p:nvPr/>
        </p:nvSpPr>
        <p:spPr>
          <a:xfrm>
            <a:off x="1780540" y="5556250"/>
            <a:ext cx="459740" cy="7626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0.50</a:t>
            </a:r>
            <a:endParaRPr lang="en-US"/>
          </a:p>
        </p:txBody>
      </p:sp>
      <p:sp>
        <p:nvSpPr>
          <p:cNvPr id="17" name="Text Box 16"/>
          <p:cNvSpPr txBox="1"/>
          <p:nvPr/>
        </p:nvSpPr>
        <p:spPr>
          <a:xfrm>
            <a:off x="5780405" y="4699000"/>
            <a:ext cx="9061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0.20</a:t>
            </a:r>
            <a:endParaRPr lang="en-US"/>
          </a:p>
        </p:txBody>
      </p:sp>
      <p:sp>
        <p:nvSpPr>
          <p:cNvPr id="18" name="Text Box 17"/>
          <p:cNvSpPr txBox="1"/>
          <p:nvPr/>
        </p:nvSpPr>
        <p:spPr>
          <a:xfrm rot="1200000">
            <a:off x="7041515" y="4300855"/>
            <a:ext cx="7797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0.70</a:t>
            </a:r>
            <a:endParaRPr lang="en-US"/>
          </a:p>
        </p:txBody>
      </p:sp>
      <p:sp>
        <p:nvSpPr>
          <p:cNvPr id="21" name="Text Box 20"/>
          <p:cNvSpPr txBox="1"/>
          <p:nvPr/>
        </p:nvSpPr>
        <p:spPr>
          <a:xfrm>
            <a:off x="9734550" y="3642995"/>
            <a:ext cx="459740" cy="568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0.00</a:t>
            </a:r>
            <a:endParaRPr lang="en-US"/>
          </a:p>
        </p:txBody>
      </p:sp>
      <p:sp>
        <p:nvSpPr>
          <p:cNvPr id="22" name="Text Box 21"/>
          <p:cNvSpPr txBox="1"/>
          <p:nvPr/>
        </p:nvSpPr>
        <p:spPr>
          <a:xfrm>
            <a:off x="5780405" y="5062220"/>
            <a:ext cx="674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0.20</a:t>
            </a:r>
            <a:endParaRPr lang="en-US"/>
          </a:p>
        </p:txBody>
      </p:sp>
      <p:sp>
        <p:nvSpPr>
          <p:cNvPr id="24" name="Text Box 23"/>
          <p:cNvSpPr txBox="1"/>
          <p:nvPr/>
        </p:nvSpPr>
        <p:spPr>
          <a:xfrm>
            <a:off x="8760460" y="5529580"/>
            <a:ext cx="459740" cy="5899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/>
              <a:t>0.10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WPS Presentation</Application>
  <PresentationFormat>Widescreen</PresentationFormat>
  <Paragraphs>104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Cambria Math</vt:lpstr>
      <vt:lpstr>Microsoft YaHei</vt:lpstr>
      <vt:lpstr>Arial Unicode MS</vt:lpstr>
      <vt:lpstr>Calibri</vt:lpstr>
      <vt:lpstr>Default Design</vt:lpstr>
      <vt:lpstr> Table of Transition Probabilities:</vt:lpstr>
      <vt:lpstr>State diagram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WPS_1765319747</cp:lastModifiedBy>
  <cp:revision>7</cp:revision>
  <dcterms:created xsi:type="dcterms:W3CDTF">2025-07-23T00:59:00Z</dcterms:created>
  <dcterms:modified xsi:type="dcterms:W3CDTF">2025-12-11T14:29:54Z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2908E10D4599401196D04E6B0D61FC06_12</vt:lpwstr>
  </property>
  <property fmtid="{D5CDD505-2E9C-101B-9397-08002B2CF9AE}" pid="3" name="KSOProductBuildVer">
    <vt:lpwstr>1033-12.2.0.23155</vt:lpwstr>
  </property>
</Properties>
</file>